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EB Garamond" pitchFamily="2" charset="0"/>
      <p:regular r:id="rId11"/>
      <p:bold r:id="rId12"/>
      <p:italic r:id="rId13"/>
      <p:boldItalic r:id="rId14"/>
    </p:embeddedFont>
    <p:embeddedFont>
      <p:font typeface="EB Garamond Medium" pitchFamily="2" charset="0"/>
      <p:regular r:id="rId15"/>
      <p:bold r:id="rId16"/>
      <p:italic r:id="rId17"/>
      <p:boldItalic r:id="rId18"/>
    </p:embeddedFont>
    <p:embeddedFont>
      <p:font typeface="Rancho" panose="02000000000000000000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343b56df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343b56df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5c4c4ea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5c4c4ea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7e448e5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7e448e5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b59ab95a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b59ab95a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3b59ab95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3b59ab95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b59ab95a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b59ab95a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b36bfc2e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b36bfc2e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b59ab95a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b59ab95a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rot="4375783">
            <a:off x="-297077" y="1872582"/>
            <a:ext cx="7632235" cy="3212013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100"/>
            <a:ext cx="3011100" cy="51435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0" y="1563125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 b="1">
                <a:solidFill>
                  <a:srgbClr val="F6F3FF"/>
                </a:solidFill>
                <a:latin typeface="Rancho"/>
                <a:ea typeface="Rancho"/>
                <a:cs typeface="Rancho"/>
                <a:sym typeface="Rancho"/>
              </a:rPr>
              <a:t>Acai Y</a:t>
            </a:r>
            <a:r>
              <a:rPr lang="en" sz="7400" b="1">
                <a:solidFill>
                  <a:srgbClr val="F8F2EC"/>
                </a:solidFill>
                <a:latin typeface="Rancho"/>
                <a:ea typeface="Rancho"/>
                <a:cs typeface="Rancho"/>
                <a:sym typeface="Rancho"/>
              </a:rPr>
              <a:t>ou Later</a:t>
            </a:r>
            <a:endParaRPr sz="8000" b="1">
              <a:solidFill>
                <a:srgbClr val="F8F2EC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0" y="1504000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 b="1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Acai Y</a:t>
            </a:r>
            <a:r>
              <a:rPr lang="en" sz="7400" b="1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ou Later</a:t>
            </a:r>
            <a:endParaRPr sz="8000" b="1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58" name="Google Shape;58;p13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1253850" y="2954250"/>
            <a:ext cx="663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Ajani Bryant, Anvitha Chaluvadi, Raja Hussain, &amp; Sameer Khan 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61" name="Google Shape;61;p13"/>
          <p:cNvCxnSpPr/>
          <p:nvPr/>
        </p:nvCxnSpPr>
        <p:spPr>
          <a:xfrm rot="10800000" flipH="1">
            <a:off x="1126200" y="2886725"/>
            <a:ext cx="6891600" cy="84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5072450" y="2244475"/>
            <a:ext cx="3090600" cy="7449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CFE2F3"/>
          </a:solidFill>
          <a:ln w="9525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FA8DC"/>
                </a:solidFill>
                <a:latin typeface="Rancho"/>
                <a:ea typeface="Rancho"/>
                <a:cs typeface="Rancho"/>
                <a:sym typeface="Rancho"/>
              </a:rPr>
              <a:t>Business Objective</a:t>
            </a:r>
            <a:endParaRPr sz="1000"/>
          </a:p>
        </p:txBody>
      </p:sp>
      <p:sp>
        <p:nvSpPr>
          <p:cNvPr id="67" name="Google Shape;67;p14"/>
          <p:cNvSpPr/>
          <p:nvPr/>
        </p:nvSpPr>
        <p:spPr>
          <a:xfrm>
            <a:off x="570975" y="2244475"/>
            <a:ext cx="2827800" cy="7449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D9EAD3"/>
          </a:solidFill>
          <a:ln w="9525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6AA84F"/>
                </a:solidFill>
                <a:latin typeface="Rancho"/>
                <a:ea typeface="Rancho"/>
                <a:cs typeface="Rancho"/>
                <a:sym typeface="Rancho"/>
              </a:rPr>
              <a:t>Overall Business</a:t>
            </a:r>
            <a:endParaRPr sz="1000"/>
          </a:p>
        </p:txBody>
      </p:sp>
      <p:sp>
        <p:nvSpPr>
          <p:cNvPr id="68" name="Google Shape;68;p14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Who Are We?</a:t>
            </a:r>
            <a:endParaRPr sz="5600" b="1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cxnSp>
        <p:nvCxnSpPr>
          <p:cNvPr id="74" name="Google Shape;74;p14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4"/>
          <p:cNvSpPr txBox="1"/>
          <p:nvPr/>
        </p:nvSpPr>
        <p:spPr>
          <a:xfrm>
            <a:off x="-27075" y="2971950"/>
            <a:ext cx="4023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51C75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Serving custom Acaí bowls to customer preference</a:t>
            </a:r>
            <a:endParaRPr sz="2000">
              <a:solidFill>
                <a:srgbClr val="351C75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091600" y="2971950"/>
            <a:ext cx="5052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51C75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 introduce a new blend of Acaí bowls to various communities using local organic resources</a:t>
            </a:r>
            <a:endParaRPr sz="2000">
              <a:solidFill>
                <a:srgbClr val="351C75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l="28166" t="2178" r="18948" b="3115"/>
          <a:stretch/>
        </p:blipFill>
        <p:spPr>
          <a:xfrm>
            <a:off x="7791525" y="254150"/>
            <a:ext cx="1191600" cy="119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3996800" y="1208450"/>
            <a:ext cx="94800" cy="384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Menu</a:t>
            </a:r>
            <a:endParaRPr sz="5600" b="1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Make Your Own Bowl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90" name="Google Shape;90;p15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/>
          <p:nvPr/>
        </p:nvSpPr>
        <p:spPr>
          <a:xfrm>
            <a:off x="3096750" y="1747500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370889" y="2039545"/>
            <a:ext cx="2426700" cy="6081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F4BD94"/>
          </a:solidFill>
          <a:ln w="9525" cap="flat" cmpd="sng">
            <a:solidFill>
              <a:srgbClr val="F4BD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Bowl</a:t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6123488" y="1747500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3414489" y="2033720"/>
            <a:ext cx="2426700" cy="6081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E6B8AF"/>
          </a:solidFill>
          <a:ln w="9525" cap="flat" cmpd="sng">
            <a:solidFill>
              <a:srgbClr val="E6B8A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>
                <a:solidFill>
                  <a:srgbClr val="85200C"/>
                </a:solidFill>
                <a:latin typeface="Rancho"/>
                <a:ea typeface="Rancho"/>
                <a:cs typeface="Rancho"/>
                <a:sym typeface="Rancho"/>
              </a:rPr>
              <a:t>Toppings</a:t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6458089" y="2033733"/>
            <a:ext cx="2426700" cy="6081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93C47D"/>
          </a:solidFill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Drinks</a:t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7250" y="2725475"/>
            <a:ext cx="30894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●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Sizes		(Choose 1)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Small (3 toppings)	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Large (4 toppings)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●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Fruit Base 	(Choose 1)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Strawberry            $3.00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Blueberry	           $3.00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 dirty="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Bananas	           $3.00</a:t>
            </a:r>
            <a:endParaRPr sz="1600" dirty="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9250" y="124200"/>
            <a:ext cx="2151484" cy="14357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5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8325" y="2683800"/>
            <a:ext cx="2883508" cy="233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8300" y="2725475"/>
            <a:ext cx="2938000" cy="172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16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6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6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Marketing Strategies</a:t>
            </a:r>
            <a:endParaRPr sz="5600" b="1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How will we make ourselves known to the public?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14" name="Google Shape;114;p16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16"/>
          <p:cNvSpPr/>
          <p:nvPr/>
        </p:nvSpPr>
        <p:spPr>
          <a:xfrm>
            <a:off x="2266050" y="1741500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4599225" y="1768475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6932425" y="1776275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838950" y="2033488"/>
            <a:ext cx="605100" cy="546300"/>
          </a:xfrm>
          <a:prstGeom prst="ellipse">
            <a:avLst/>
          </a:prstGeom>
          <a:solidFill>
            <a:srgbClr val="C9DAF8"/>
          </a:solidFill>
          <a:ln w="9525" cap="flat" cmpd="sng">
            <a:solidFill>
              <a:srgbClr val="C9D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C78D8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 sz="2200">
              <a:solidFill>
                <a:srgbClr val="3C78D8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3177488" y="2022000"/>
            <a:ext cx="605100" cy="546300"/>
          </a:xfrm>
          <a:prstGeom prst="ellipse">
            <a:avLst/>
          </a:prstGeom>
          <a:solidFill>
            <a:srgbClr val="EAD1DC"/>
          </a:solidFill>
          <a:ln w="952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A64D79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 sz="2200">
              <a:solidFill>
                <a:srgbClr val="A64D79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5510675" y="2025450"/>
            <a:ext cx="605100" cy="5463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 sz="2200">
              <a:solidFill>
                <a:srgbClr val="38761D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7799600" y="2033500"/>
            <a:ext cx="605100" cy="5463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7F6000"/>
                </a:solidFill>
                <a:latin typeface="Rancho"/>
                <a:ea typeface="Rancho"/>
                <a:cs typeface="Rancho"/>
                <a:sym typeface="Rancho"/>
              </a:rPr>
              <a:t>4</a:t>
            </a:r>
            <a:endParaRPr sz="2200">
              <a:solidFill>
                <a:srgbClr val="7F6000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267300" y="2713163"/>
            <a:ext cx="1798800" cy="32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C9DAF8"/>
          </a:solidFill>
          <a:ln w="9525" cap="flat" cmpd="sng">
            <a:solidFill>
              <a:srgbClr val="C9D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C78D8"/>
                </a:solidFill>
                <a:latin typeface="Rancho"/>
                <a:ea typeface="Rancho"/>
                <a:cs typeface="Rancho"/>
                <a:sym typeface="Rancho"/>
              </a:rPr>
              <a:t>Create Website</a:t>
            </a:r>
            <a:endParaRPr sz="1000"/>
          </a:p>
        </p:txBody>
      </p:sp>
      <p:sp>
        <p:nvSpPr>
          <p:cNvPr id="123" name="Google Shape;123;p16"/>
          <p:cNvSpPr/>
          <p:nvPr/>
        </p:nvSpPr>
        <p:spPr>
          <a:xfrm>
            <a:off x="2580625" y="2720813"/>
            <a:ext cx="1798800" cy="32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EAD1DC"/>
          </a:solidFill>
          <a:ln w="952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4D79"/>
                </a:solidFill>
                <a:latin typeface="Rancho"/>
                <a:ea typeface="Rancho"/>
                <a:cs typeface="Rancho"/>
                <a:sym typeface="Rancho"/>
              </a:rPr>
              <a:t>Utilizing Directory Platforms</a:t>
            </a:r>
            <a:endParaRPr sz="1000"/>
          </a:p>
        </p:txBody>
      </p:sp>
      <p:sp>
        <p:nvSpPr>
          <p:cNvPr id="124" name="Google Shape;124;p16"/>
          <p:cNvSpPr/>
          <p:nvPr/>
        </p:nvSpPr>
        <p:spPr>
          <a:xfrm>
            <a:off x="4913825" y="2720813"/>
            <a:ext cx="1798800" cy="32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D9EAD3"/>
          </a:solidFill>
          <a:ln w="9525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Presence On Social Media</a:t>
            </a:r>
            <a:endParaRPr sz="1000">
              <a:solidFill>
                <a:srgbClr val="38761D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7203375" y="2720813"/>
            <a:ext cx="1798800" cy="32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FFD966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7F6000"/>
                </a:solidFill>
                <a:latin typeface="Rancho"/>
                <a:ea typeface="Rancho"/>
                <a:cs typeface="Rancho"/>
                <a:sym typeface="Rancho"/>
              </a:rPr>
              <a:t>Attend/Host  Events</a:t>
            </a:r>
            <a:endParaRPr sz="1000">
              <a:solidFill>
                <a:srgbClr val="7F6000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750" y="3041213"/>
            <a:ext cx="1797488" cy="1797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450" y="3158525"/>
            <a:ext cx="1725158" cy="5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7488" y="3663248"/>
            <a:ext cx="605100" cy="605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 rotWithShape="1">
          <a:blip r:embed="rId6">
            <a:alphaModFix/>
          </a:blip>
          <a:srcRect l="3933" t="6124" r="3942" b="6124"/>
          <a:stretch/>
        </p:blipFill>
        <p:spPr>
          <a:xfrm>
            <a:off x="2906500" y="4371250"/>
            <a:ext cx="1147062" cy="5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14488" y="3067038"/>
            <a:ext cx="1797487" cy="179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03400" y="3112938"/>
            <a:ext cx="1797488" cy="1797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7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7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1" name="Google Shape;141;p17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17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Database Design</a:t>
            </a:r>
            <a:endParaRPr sz="5600" b="1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For our database design we began with three tables containing the following information: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1161100" y="2022000"/>
            <a:ext cx="857400" cy="8151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rgbClr val="F4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/>
          </a:p>
        </p:txBody>
      </p:sp>
      <p:cxnSp>
        <p:nvCxnSpPr>
          <p:cNvPr id="145" name="Google Shape;145;p17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" name="Google Shape;146;p17"/>
          <p:cNvSpPr/>
          <p:nvPr/>
        </p:nvSpPr>
        <p:spPr>
          <a:xfrm>
            <a:off x="4175963" y="2011275"/>
            <a:ext cx="857400" cy="815100"/>
          </a:xfrm>
          <a:prstGeom prst="ellipse">
            <a:avLst/>
          </a:prstGeom>
          <a:solidFill>
            <a:srgbClr val="FFF2CC"/>
          </a:solidFill>
          <a:ln w="9525" cap="flat" cmpd="sng">
            <a:solidFill>
              <a:srgbClr val="FFF2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7190850" y="2011275"/>
            <a:ext cx="857400" cy="8151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>
              <a:solidFill>
                <a:srgbClr val="FCE5CD"/>
              </a:solidFill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0" y="3229525"/>
            <a:ext cx="30246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First Name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Last Name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Phone Number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Email Address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3103563" y="3229525"/>
            <a:ext cx="30246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Menu Item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Quantity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Cost Per Item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Total Cost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6207138" y="3229525"/>
            <a:ext cx="3024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Date of Order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Time of Order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Order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3024675" y="1741500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6089838" y="1741500"/>
            <a:ext cx="94800" cy="32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376475" y="2962749"/>
            <a:ext cx="2314200" cy="53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F4CCCC"/>
          </a:solidFill>
          <a:ln w="9525" cap="flat" cmpd="sng">
            <a:solidFill>
              <a:srgbClr val="F4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Customer</a:t>
            </a:r>
            <a:endParaRPr sz="1000"/>
          </a:p>
        </p:txBody>
      </p:sp>
      <p:sp>
        <p:nvSpPr>
          <p:cNvPr id="154" name="Google Shape;154;p17"/>
          <p:cNvSpPr/>
          <p:nvPr/>
        </p:nvSpPr>
        <p:spPr>
          <a:xfrm>
            <a:off x="3468113" y="2960137"/>
            <a:ext cx="2314200" cy="53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FFF2CC"/>
          </a:solidFill>
          <a:ln w="9525" cap="flat" cmpd="sng">
            <a:solidFill>
              <a:srgbClr val="FFF2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Menu</a:t>
            </a:r>
            <a:endParaRPr sz="1000"/>
          </a:p>
        </p:txBody>
      </p:sp>
      <p:sp>
        <p:nvSpPr>
          <p:cNvPr id="155" name="Google Shape;155;p17"/>
          <p:cNvSpPr/>
          <p:nvPr/>
        </p:nvSpPr>
        <p:spPr>
          <a:xfrm>
            <a:off x="6492175" y="2957537"/>
            <a:ext cx="2314200" cy="53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F9CB9C"/>
          </a:solidFill>
          <a:ln w="9525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Order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8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FCE5CD"/>
          </a:solidFill>
          <a:ln w="9525" cap="flat" cmpd="sng">
            <a:solidFill>
              <a:srgbClr val="FCE5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8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5" name="Google Shape;165;p18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18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Database Design Cont.</a:t>
            </a:r>
            <a:endParaRPr sz="5600" b="1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00" y="2974875"/>
            <a:ext cx="2696626" cy="13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/>
          <p:nvPr/>
        </p:nvSpPr>
        <p:spPr>
          <a:xfrm>
            <a:off x="1086900" y="2022000"/>
            <a:ext cx="857400" cy="8151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rgbClr val="F4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4145800" y="2022000"/>
            <a:ext cx="857400" cy="815100"/>
          </a:xfrm>
          <a:prstGeom prst="ellipse">
            <a:avLst/>
          </a:prstGeom>
          <a:solidFill>
            <a:srgbClr val="FFF2CC"/>
          </a:solidFill>
          <a:ln w="9525" cap="flat" cmpd="sng">
            <a:solidFill>
              <a:srgbClr val="FFF2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7277375" y="2022000"/>
            <a:ext cx="857400" cy="8151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>
              <a:solidFill>
                <a:srgbClr val="FCE5CD"/>
              </a:solidFill>
            </a:endParaRPr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4580" y="2974875"/>
            <a:ext cx="2795896" cy="14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7400" y="2974875"/>
            <a:ext cx="2177350" cy="147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3008350" y="1208450"/>
            <a:ext cx="94800" cy="376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6221900" y="1264075"/>
            <a:ext cx="94800" cy="360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4" name="Google Shape;184;p19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19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Database Queries</a:t>
            </a:r>
            <a:endParaRPr sz="5600" b="1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275900" y="130182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Two queries we created that focused on answering two questions: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87" name="Google Shape;187;p19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19"/>
          <p:cNvSpPr/>
          <p:nvPr/>
        </p:nvSpPr>
        <p:spPr>
          <a:xfrm>
            <a:off x="4524588" y="1768475"/>
            <a:ext cx="94800" cy="3299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6533800" y="1961938"/>
            <a:ext cx="647700" cy="634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2019325" y="1952263"/>
            <a:ext cx="647700" cy="634500"/>
          </a:xfrm>
          <a:prstGeom prst="ellipse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1129250" y="2663112"/>
            <a:ext cx="2314200" cy="53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Most Popular Menu Items</a:t>
            </a:r>
            <a:endParaRPr sz="200">
              <a:solidFill>
                <a:srgbClr val="0B5394"/>
              </a:solidFill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5700550" y="2651149"/>
            <a:ext cx="2314200" cy="530400"/>
          </a:xfrm>
          <a:prstGeom prst="doubleWave">
            <a:avLst>
              <a:gd name="adj1" fmla="val 6250"/>
              <a:gd name="adj2" fmla="val 0"/>
            </a:avLst>
          </a:prstGeom>
          <a:solidFill>
            <a:srgbClr val="E06666"/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Most Popular Order Times</a:t>
            </a:r>
            <a:endParaRPr sz="200"/>
          </a:p>
        </p:txBody>
      </p:sp>
      <p:sp>
        <p:nvSpPr>
          <p:cNvPr id="193" name="Google Shape;193;p19"/>
          <p:cNvSpPr txBox="1"/>
          <p:nvPr/>
        </p:nvSpPr>
        <p:spPr>
          <a:xfrm>
            <a:off x="387325" y="3269825"/>
            <a:ext cx="39117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Decipher what menu items were most popular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By selecting both menu items and the order quantity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Sorting it alphabetically to get a sum for each item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Allow us to understand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What items are selling at a faster rate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What we need to stock more of, or less of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Possibly modify our menu in the future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4916950" y="3274325"/>
            <a:ext cx="3881400" cy="20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Determine the most popular order times.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Sorted order time in ascending order to find times with the most business flow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We can plan for the heaviest volume times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Allow us to understand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The most popular order times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Have enough staffing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name="adj1" fmla="val 12500"/>
              <a:gd name="adj2" fmla="val 264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name="adj1" fmla="val 33333"/>
              <a:gd name="adj2" fmla="val 33333"/>
            </a:avLst>
          </a:prstGeom>
          <a:solidFill>
            <a:srgbClr val="D9D2E9"/>
          </a:solidFill>
          <a:ln w="9525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" name="Google Shape;204;p20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0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" name="Google Shape;206;p20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Database Queries Cont.</a:t>
            </a:r>
            <a:endParaRPr sz="5600" b="1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pic>
        <p:nvPicPr>
          <p:cNvPr id="207" name="Google Shape;2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625" y="2390075"/>
            <a:ext cx="2727650" cy="23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4680" y="2390075"/>
            <a:ext cx="2698845" cy="237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/>
          <p:nvPr/>
        </p:nvSpPr>
        <p:spPr>
          <a:xfrm>
            <a:off x="1833600" y="1583450"/>
            <a:ext cx="647700" cy="634500"/>
          </a:xfrm>
          <a:prstGeom prst="ellipse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6620250" y="1583450"/>
            <a:ext cx="647700" cy="634500"/>
          </a:xfrm>
          <a:prstGeom prst="ellipse">
            <a:avLst/>
          </a:prstGeom>
          <a:solidFill>
            <a:srgbClr val="E06666"/>
          </a:solidFill>
          <a:ln w="952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4423075" y="1208450"/>
            <a:ext cx="94800" cy="384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Macintosh PowerPoint</Application>
  <PresentationFormat>On-screen Show (16:9)</PresentationFormat>
  <Paragraphs>81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Rancho</vt:lpstr>
      <vt:lpstr>EB Garamond Medium</vt:lpstr>
      <vt:lpstr>EB Garamond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Anvitha Chaluvadi</cp:lastModifiedBy>
  <cp:revision>1</cp:revision>
  <dcterms:modified xsi:type="dcterms:W3CDTF">2023-12-19T06:57:55Z</dcterms:modified>
</cp:coreProperties>
</file>